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937" r:id="rId2"/>
  </p:sldMasterIdLst>
  <p:notesMasterIdLst>
    <p:notesMasterId r:id="rId5"/>
  </p:notesMasterIdLst>
  <p:handoutMasterIdLst>
    <p:handoutMasterId r:id="rId6"/>
  </p:handoutMasterIdLst>
  <p:sldIdLst>
    <p:sldId id="528" r:id="rId3"/>
    <p:sldId id="436" r:id="rId4"/>
  </p:sldIdLst>
  <p:sldSz cx="9144000" cy="6858000" type="screen4x3"/>
  <p:notesSz cx="6797675" cy="99266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7878DE"/>
    <a:srgbClr val="BABABA"/>
    <a:srgbClr val="00FFFF"/>
    <a:srgbClr val="808080"/>
    <a:srgbClr val="0000FF"/>
    <a:srgbClr val="000000"/>
    <a:srgbClr val="FF0000"/>
    <a:srgbClr val="FFFF00"/>
    <a:srgbClr val="D2D2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79" autoAdjust="0"/>
    <p:restoredTop sz="90929"/>
  </p:normalViewPr>
  <p:slideViewPr>
    <p:cSldViewPr>
      <p:cViewPr>
        <p:scale>
          <a:sx n="69" d="100"/>
          <a:sy n="69" d="100"/>
        </p:scale>
        <p:origin x="-30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38" tIns="45570" rIns="91138" bIns="45570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 altLang="ja-JP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38" tIns="45570" rIns="91138" bIns="45570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endParaRPr lang="en-US" altLang="ja-JP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38" tIns="45570" rIns="91138" bIns="45570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 altLang="ja-JP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38" tIns="45570" rIns="91138" bIns="45570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fld id="{20491DAC-BA56-4CD1-9F6F-099ED974B09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04751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459A2A-BD9F-464E-AE6E-984F742756E4}" type="datetimeFigureOut">
              <a:rPr kumimoji="1" lang="ja-JP" altLang="en-US" smtClean="0"/>
              <a:t>2013/9/20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89DA46-7950-4C27-85F2-15A0AF3730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685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sym typeface="ＭＳ ゴシック" pitchFamily="49" charset="-128"/>
              </a:defRPr>
            </a:lvl1pPr>
            <a:lvl2pPr marL="748374" indent="-287836" eaLnBrk="0" hangingPunct="0">
              <a:defRPr kumimoji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sym typeface="ＭＳ ゴシック" pitchFamily="49" charset="-128"/>
              </a:defRPr>
            </a:lvl2pPr>
            <a:lvl3pPr marL="1151344" indent="-230269" eaLnBrk="0" hangingPunct="0">
              <a:defRPr kumimoji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sym typeface="ＭＳ ゴシック" pitchFamily="49" charset="-128"/>
              </a:defRPr>
            </a:lvl3pPr>
            <a:lvl4pPr marL="1611881" indent="-230269" eaLnBrk="0" hangingPunct="0">
              <a:defRPr kumimoji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sym typeface="ＭＳ ゴシック" pitchFamily="49" charset="-128"/>
              </a:defRPr>
            </a:lvl4pPr>
            <a:lvl5pPr marL="2072419" indent="-230269" eaLnBrk="0" hangingPunct="0">
              <a:defRPr kumimoji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sym typeface="ＭＳ ゴシック" pitchFamily="49" charset="-128"/>
              </a:defRPr>
            </a:lvl5pPr>
            <a:lvl6pPr marL="2532957" indent="-230269" eaLnBrk="0" fontAlgn="base" hangingPunct="0">
              <a:lnSpc>
                <a:spcPct val="1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 kumimoji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sym typeface="ＭＳ ゴシック" pitchFamily="49" charset="-128"/>
              </a:defRPr>
            </a:lvl6pPr>
            <a:lvl7pPr marL="2993494" indent="-230269" eaLnBrk="0" fontAlgn="base" hangingPunct="0">
              <a:lnSpc>
                <a:spcPct val="1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 kumimoji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sym typeface="ＭＳ ゴシック" pitchFamily="49" charset="-128"/>
              </a:defRPr>
            </a:lvl7pPr>
            <a:lvl8pPr marL="3454032" indent="-230269" eaLnBrk="0" fontAlgn="base" hangingPunct="0">
              <a:lnSpc>
                <a:spcPct val="1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 kumimoji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sym typeface="ＭＳ ゴシック" pitchFamily="49" charset="-128"/>
              </a:defRPr>
            </a:lvl8pPr>
            <a:lvl9pPr marL="3914569" indent="-230269" eaLnBrk="0" fontAlgn="base" hangingPunct="0">
              <a:lnSpc>
                <a:spcPct val="1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 kumimoji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sym typeface="ＭＳ ゴシック" pitchFamily="49" charset="-128"/>
              </a:defRPr>
            </a:lvl9pPr>
          </a:lstStyle>
          <a:p>
            <a:pPr eaLnBrk="1" hangingPunct="1"/>
            <a:fld id="{08A28C6E-1E84-4C77-9DC9-08D86FC4D14D}" type="slidenum">
              <a:rPr lang="en-US" altLang="ja-JP">
                <a:solidFill>
                  <a:prstClr val="black"/>
                </a:solidFill>
                <a:latin typeface="Arial" charset="0"/>
              </a:rPr>
              <a:pPr eaLnBrk="1" hangingPunct="1"/>
              <a:t>2</a:t>
            </a:fld>
            <a:endParaRPr lang="en-US" altLang="ja-JP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890" y="4714953"/>
            <a:ext cx="5439100" cy="4467387"/>
          </a:xfrm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1806026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3EE9F9-4D17-4FD3-ABD4-379609023525}" type="datetime1">
              <a:rPr lang="ja-JP" altLang="en-US" smtClean="0"/>
              <a:t>2013/9/20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The observation for Jovian inner magnetosphere from the Earth orbiting EUV spectroscope, EXCEED</a:t>
            </a:r>
          </a:p>
          <a:p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5D09B2-DD0C-4D82-A335-1B65EE4C1AC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5295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D2BBA1-BE2F-46E7-BDA7-89D738434FA1}" type="datetime1">
              <a:rPr lang="ja-JP" altLang="en-US" smtClean="0"/>
              <a:t>2013/9/20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4D026F-800B-4342-ADD3-BB6FAA077B2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9967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62F9B2-FE71-42DD-953E-01230B4E3776}" type="datetime1">
              <a:rPr lang="ja-JP" altLang="en-US" smtClean="0"/>
              <a:t>2013/9/20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6588A1-242A-49FB-81F4-4B5855530E7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39901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6BFD-EE36-4DE0-B3E1-610166DA7B4B}" type="datetimeFigureOut">
              <a:rPr kumimoji="1" lang="ja-JP" altLang="en-US" smtClean="0"/>
              <a:t>2013/9/20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1B66E-6B55-42B3-8F3B-5AAC623055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18349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6BFD-EE36-4DE0-B3E1-610166DA7B4B}" type="datetimeFigureOut">
              <a:rPr kumimoji="1" lang="ja-JP" altLang="en-US" smtClean="0"/>
              <a:t>2013/9/20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1B66E-6B55-42B3-8F3B-5AAC623055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58837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6BFD-EE36-4DE0-B3E1-610166DA7B4B}" type="datetimeFigureOut">
              <a:rPr kumimoji="1" lang="ja-JP" altLang="en-US" smtClean="0"/>
              <a:t>2013/9/20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1B66E-6B55-42B3-8F3B-5AAC623055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52669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6BFD-EE36-4DE0-B3E1-610166DA7B4B}" type="datetimeFigureOut">
              <a:rPr kumimoji="1" lang="ja-JP" altLang="en-US" smtClean="0"/>
              <a:t>2013/9/20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1B66E-6B55-42B3-8F3B-5AAC623055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1364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6BFD-EE36-4DE0-B3E1-610166DA7B4B}" type="datetimeFigureOut">
              <a:rPr kumimoji="1" lang="ja-JP" altLang="en-US" smtClean="0"/>
              <a:t>2013/9/20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1B66E-6B55-42B3-8F3B-5AAC623055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27211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6BFD-EE36-4DE0-B3E1-610166DA7B4B}" type="datetimeFigureOut">
              <a:rPr kumimoji="1" lang="ja-JP" altLang="en-US" smtClean="0"/>
              <a:t>2013/9/20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1B66E-6B55-42B3-8F3B-5AAC623055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48170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6BFD-EE36-4DE0-B3E1-610166DA7B4B}" type="datetimeFigureOut">
              <a:rPr kumimoji="1" lang="ja-JP" altLang="en-US" smtClean="0"/>
              <a:t>2013/9/20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1B66E-6B55-42B3-8F3B-5AAC623055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56482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6BFD-EE36-4DE0-B3E1-610166DA7B4B}" type="datetimeFigureOut">
              <a:rPr kumimoji="1" lang="ja-JP" altLang="en-US" smtClean="0"/>
              <a:t>2013/9/20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1B66E-6B55-42B3-8F3B-5AAC623055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9639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861864" cy="457200"/>
          </a:xfrm>
          <a:ln/>
        </p:spPr>
        <p:txBody>
          <a:bodyPr/>
          <a:lstStyle>
            <a:lvl1pPr>
              <a:defRPr/>
            </a:lvl1pPr>
          </a:lstStyle>
          <a:p>
            <a:fld id="{D3E37A1D-D6B5-40FA-8B25-7BA9DD6CD3BF}" type="datetime1">
              <a:rPr lang="ja-JP" altLang="en-US" smtClean="0"/>
              <a:t>2013/9/20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619672" y="6525344"/>
            <a:ext cx="5976664" cy="180256"/>
          </a:xfrm>
          <a:ln/>
        </p:spPr>
        <p:txBody>
          <a:bodyPr/>
          <a:lstStyle>
            <a:lvl1pPr>
              <a:defRPr sz="1000" b="0" i="0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 smtClean="0"/>
              <a:t>The observation for Jovian inner magnetosphere from the Earth orbiting EUV spectroscope, EXCEED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8344" y="6248400"/>
            <a:ext cx="789856" cy="457200"/>
          </a:xfrm>
          <a:ln/>
        </p:spPr>
        <p:txBody>
          <a:bodyPr/>
          <a:lstStyle>
            <a:lvl1pPr>
              <a:defRPr/>
            </a:lvl1pPr>
          </a:lstStyle>
          <a:p>
            <a:fld id="{27627B0D-03E9-4652-A46B-85633708DFC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024463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6BFD-EE36-4DE0-B3E1-610166DA7B4B}" type="datetimeFigureOut">
              <a:rPr kumimoji="1" lang="ja-JP" altLang="en-US" smtClean="0"/>
              <a:t>2013/9/20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1B66E-6B55-42B3-8F3B-5AAC623055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96441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6BFD-EE36-4DE0-B3E1-610166DA7B4B}" type="datetimeFigureOut">
              <a:rPr kumimoji="1" lang="ja-JP" altLang="en-US" smtClean="0"/>
              <a:t>2013/9/20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1B66E-6B55-42B3-8F3B-5AAC623055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6307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6BFD-EE36-4DE0-B3E1-610166DA7B4B}" type="datetimeFigureOut">
              <a:rPr kumimoji="1" lang="ja-JP" altLang="en-US" smtClean="0"/>
              <a:t>2013/9/20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1B66E-6B55-42B3-8F3B-5AAC623055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878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8FF4CC-61A7-4B02-9FA6-BC8ED0202634}" type="datetime1">
              <a:rPr lang="ja-JP" altLang="en-US" smtClean="0"/>
              <a:t>2013/9/20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2E7428-2DFD-4DAE-9169-30148A9E215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8644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39BA5C-2080-4519-B8F5-879574E58C82}" type="datetime1">
              <a:rPr lang="ja-JP" altLang="en-US" smtClean="0"/>
              <a:t>2013/9/20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8EE842-E8DC-4B0C-9B03-91142B31A74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014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B3AB25-4E5F-4FDD-B23B-080E69D1AED9}" type="datetime1">
              <a:rPr lang="ja-JP" altLang="en-US" smtClean="0"/>
              <a:t>2013/9/20</a:t>
            </a:fld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783729-4BBF-44BF-99E1-3CB06C93B11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9964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49A550-6BB9-4DC9-B99C-79404EBF3D40}" type="datetime1">
              <a:rPr lang="ja-JP" altLang="en-US" smtClean="0"/>
              <a:t>2013/9/20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The observation for Jovian inner magnetosphere from the Earth orbiting EUV spectroscope, EXCEED</a:t>
            </a:r>
          </a:p>
          <a:p>
            <a:endParaRPr lang="en-US" altLang="ja-JP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386374-4205-4719-9D99-2615A2C1F03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09764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36B0D3-80A4-4B32-8D23-63604380A9B0}" type="datetime1">
              <a:rPr lang="ja-JP" altLang="en-US" smtClean="0"/>
              <a:t>2013/9/20</a:t>
            </a:fld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F31624-C4FE-475B-96C0-A1A810E65C1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3172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3F3E4C-F049-4E49-9980-99F8BB9D1201}" type="datetime1">
              <a:rPr lang="ja-JP" altLang="en-US" smtClean="0"/>
              <a:t>2013/9/20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3BE7BA-07DB-4898-A032-262D2AB0EE1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37678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65DFC1-2629-458B-A050-8DE55C87E0E3}" type="datetime1">
              <a:rPr lang="ja-JP" altLang="en-US" smtClean="0"/>
              <a:t>2013/9/20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EBB496-D7A4-4D88-B276-7811FAAADB1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0223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96DE927-FC11-43DC-9DCA-F13BE7B4125C}" type="datetime1">
              <a:rPr lang="ja-JP" altLang="en-US" smtClean="0"/>
              <a:t>2013/9/20</a:t>
            </a:fld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91680" y="6453336"/>
            <a:ext cx="5760640" cy="252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altLang="ja-JP" dirty="0" smtClean="0"/>
              <a:t>The observation for Jovian inner magnetosphere from the Earth orbiting EUV spectroscope, EXCEED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F81B0F1-2582-4F63-B69F-C69F64CCD2D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76BFD-EE36-4DE0-B3E1-610166DA7B4B}" type="datetimeFigureOut">
              <a:rPr kumimoji="1" lang="ja-JP" altLang="en-US" smtClean="0"/>
              <a:t>2013/9/20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1B66E-6B55-42B3-8F3B-5AAC623055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217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9" r:id="rId2"/>
    <p:sldLayoutId id="2147483940" r:id="rId3"/>
    <p:sldLayoutId id="2147483941" r:id="rId4"/>
    <p:sldLayoutId id="2147483942" r:id="rId5"/>
    <p:sldLayoutId id="2147483943" r:id="rId6"/>
    <p:sldLayoutId id="2147483944" r:id="rId7"/>
    <p:sldLayoutId id="2147483945" r:id="rId8"/>
    <p:sldLayoutId id="2147483946" r:id="rId9"/>
    <p:sldLayoutId id="2147483947" r:id="rId10"/>
    <p:sldLayoutId id="21474839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90" descr="小型科学衛星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450" y="1484784"/>
            <a:ext cx="4583113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タイトル 1"/>
          <p:cNvSpPr>
            <a:spLocks noGrp="1"/>
          </p:cNvSpPr>
          <p:nvPr>
            <p:ph type="title"/>
          </p:nvPr>
        </p:nvSpPr>
        <p:spPr>
          <a:xfrm>
            <a:off x="457200" y="12382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ja-JP" sz="4000" dirty="0" smtClean="0"/>
              <a:t>Sprint-A(</a:t>
            </a:r>
            <a:r>
              <a:rPr lang="en-US" altLang="ja-JP" sz="4000" dirty="0" err="1" smtClean="0"/>
              <a:t>Hisaki</a:t>
            </a:r>
            <a:r>
              <a:rPr lang="en-US" altLang="ja-JP" sz="4000" dirty="0" smtClean="0"/>
              <a:t>)</a:t>
            </a:r>
            <a:r>
              <a:rPr lang="ja-JP" altLang="en-US" sz="4000" dirty="0" smtClean="0"/>
              <a:t>の打ち上げと</a:t>
            </a:r>
            <a:r>
              <a:rPr lang="en-US" altLang="ja-JP" sz="4000" dirty="0" smtClean="0"/>
              <a:t>EXCEED</a:t>
            </a:r>
            <a:r>
              <a:rPr lang="ja-JP" altLang="en-US" sz="4000" dirty="0" smtClean="0"/>
              <a:t>の観測</a:t>
            </a:r>
            <a:endParaRPr lang="ja-JP" altLang="en-US" sz="4000" dirty="0" smtClean="0"/>
          </a:p>
        </p:txBody>
      </p:sp>
      <p:sp>
        <p:nvSpPr>
          <p:cNvPr id="3076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112" y="1461623"/>
            <a:ext cx="3924300" cy="1967377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ja-JP" altLang="en-US" sz="2000" dirty="0" smtClean="0"/>
              <a:t>太陽系内の惑星の大気</a:t>
            </a:r>
            <a:r>
              <a:rPr lang="en-US" altLang="ja-JP" sz="2000" dirty="0" smtClean="0"/>
              <a:t>/</a:t>
            </a:r>
            <a:r>
              <a:rPr lang="ja-JP" altLang="en-US" sz="2000" dirty="0" smtClean="0"/>
              <a:t>プラズマを極端</a:t>
            </a:r>
            <a:r>
              <a:rPr lang="ja-JP" altLang="en-US" sz="2000" dirty="0" smtClean="0"/>
              <a:t>紫</a:t>
            </a:r>
            <a:r>
              <a:rPr lang="ja-JP" altLang="en-US" sz="2000" dirty="0" smtClean="0"/>
              <a:t>外光領域の波長域で分光撮像する計画である。　木星磁気圏のなかに働くエネルギーの輸送に関する問題や、地球型惑星の大気の進化</a:t>
            </a:r>
            <a:r>
              <a:rPr lang="ja-JP" altLang="en-US" sz="2000" dirty="0" smtClean="0"/>
              <a:t>を解明</a:t>
            </a:r>
            <a:r>
              <a:rPr lang="ja-JP" altLang="en-US" sz="2000" dirty="0" smtClean="0"/>
              <a:t>することが目的である。</a:t>
            </a:r>
            <a:endParaRPr lang="ja-JP" altLang="en-US" sz="2000" dirty="0" smtClean="0"/>
          </a:p>
          <a:p>
            <a:pPr marL="0" indent="0" eaLnBrk="1" hangingPunct="1">
              <a:buFont typeface="Arial" charset="0"/>
              <a:buNone/>
            </a:pPr>
            <a:endParaRPr lang="en-US" altLang="ja-JP" sz="2800" dirty="0" smtClean="0"/>
          </a:p>
          <a:p>
            <a:pPr marL="0" indent="0" eaLnBrk="1" hangingPunct="1">
              <a:buFont typeface="Arial" charset="0"/>
              <a:buNone/>
            </a:pPr>
            <a:r>
              <a:rPr lang="en-US" altLang="ja-JP" sz="2400" dirty="0" smtClean="0"/>
              <a:t>2007</a:t>
            </a:r>
            <a:r>
              <a:rPr lang="ja-JP" altLang="en-US" sz="2400" dirty="0" smtClean="0"/>
              <a:t>年に小型科学</a:t>
            </a:r>
            <a:r>
              <a:rPr lang="ja-JP" altLang="en-US" sz="2400" dirty="0" smtClean="0"/>
              <a:t>衛星初号機と</a:t>
            </a:r>
            <a:r>
              <a:rPr lang="ja-JP" altLang="en-US" sz="2400" dirty="0" smtClean="0"/>
              <a:t>して開発</a:t>
            </a:r>
            <a:r>
              <a:rPr lang="ja-JP" altLang="en-US" sz="2400" dirty="0" smtClean="0"/>
              <a:t>を始め、</a:t>
            </a:r>
            <a:r>
              <a:rPr lang="en-US" altLang="ja-JP" sz="2400" dirty="0" smtClean="0"/>
              <a:t>2013</a:t>
            </a:r>
            <a:r>
              <a:rPr lang="ja-JP" altLang="en-US" sz="2400" dirty="0" smtClean="0"/>
              <a:t>年</a:t>
            </a:r>
            <a:r>
              <a:rPr lang="en-US" altLang="ja-JP" sz="2400" dirty="0" smtClean="0"/>
              <a:t>9</a:t>
            </a:r>
            <a:r>
              <a:rPr lang="ja-JP" altLang="en-US" sz="2400" dirty="0" smtClean="0"/>
              <a:t>月１４日に打ち上げに成功。</a:t>
            </a:r>
            <a:endParaRPr lang="ja-JP" altLang="en-US" sz="2400" dirty="0" smtClean="0"/>
          </a:p>
        </p:txBody>
      </p:sp>
      <p:sp>
        <p:nvSpPr>
          <p:cNvPr id="3077" name="スライド番号プレースホルダー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AFF0171B-61B5-400F-A565-3E090ED19848}" type="slidenum">
              <a:rPr lang="ja-JP" altLang="en-US" smtClean="0">
                <a:solidFill>
                  <a:srgbClr val="898989"/>
                </a:solidFill>
                <a:latin typeface="Calibri" pitchFamily="34" charset="0"/>
              </a:rPr>
              <a:pPr eaLnBrk="1" hangingPunct="1"/>
              <a:t>1</a:t>
            </a:fld>
            <a:endParaRPr lang="ja-JP" altLang="en-US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3078" name="テキスト ボックス 1"/>
          <p:cNvSpPr txBox="1">
            <a:spLocks noChangeArrowheads="1"/>
          </p:cNvSpPr>
          <p:nvPr/>
        </p:nvSpPr>
        <p:spPr bwMode="auto">
          <a:xfrm>
            <a:off x="3963987" y="5026920"/>
            <a:ext cx="5180013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dirty="0"/>
              <a:t>　</a:t>
            </a:r>
            <a:r>
              <a:rPr lang="ja-JP" altLang="en-US" sz="2000" dirty="0" smtClean="0"/>
              <a:t>図：　惑星を観測するための極端</a:t>
            </a:r>
            <a:r>
              <a:rPr lang="ja-JP" altLang="en-US" sz="2000" dirty="0"/>
              <a:t>紫外分光</a:t>
            </a:r>
            <a:r>
              <a:rPr lang="ja-JP" altLang="en-US" sz="2000" dirty="0" smtClean="0"/>
              <a:t>装置</a:t>
            </a:r>
            <a:r>
              <a:rPr lang="en-US" altLang="ja-JP" sz="2000" dirty="0" smtClean="0"/>
              <a:t>(EXCEED)</a:t>
            </a:r>
            <a:r>
              <a:rPr lang="ja-JP" altLang="en-US" sz="2000" dirty="0" smtClean="0"/>
              <a:t>を人工衛星</a:t>
            </a:r>
            <a:r>
              <a:rPr lang="en-US" altLang="ja-JP" sz="2000" dirty="0" smtClean="0"/>
              <a:t>Sprint-A(</a:t>
            </a:r>
            <a:r>
              <a:rPr lang="en-US" altLang="ja-JP" sz="2000" dirty="0" err="1" smtClean="0"/>
              <a:t>hisaki</a:t>
            </a:r>
            <a:r>
              <a:rPr lang="en-US" altLang="ja-JP" sz="2000" dirty="0" smtClean="0"/>
              <a:t>)</a:t>
            </a:r>
            <a:r>
              <a:rPr lang="ja-JP" altLang="en-US" sz="2000" dirty="0" smtClean="0"/>
              <a:t>に搭載し、イプシロンロケットで打ち上げました。この波長域で惑星を観測するのは世界で初めての試みである。</a:t>
            </a:r>
            <a:endParaRPr lang="en-US" altLang="ja-JP" sz="2000" dirty="0">
              <a:solidFill>
                <a:srgbClr val="FF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740352" y="4507840"/>
            <a:ext cx="12241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b="1" dirty="0"/>
              <a:t>ＪＡＸＡ／池下章裕</a:t>
            </a:r>
            <a:endParaRPr kumimoji="1" lang="ja-JP" altLang="en-US" sz="800" b="1" dirty="0"/>
          </a:p>
        </p:txBody>
      </p:sp>
    </p:spTree>
    <p:extLst>
      <p:ext uri="{BB962C8B-B14F-4D97-AF65-F5344CB8AC3E}">
        <p14:creationId xmlns:p14="http://schemas.microsoft.com/office/powerpoint/2010/main" val="215405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93675"/>
            <a:ext cx="9144000" cy="1003300"/>
          </a:xfrm>
        </p:spPr>
        <p:txBody>
          <a:bodyPr rIns="116994"/>
          <a:lstStyle/>
          <a:p>
            <a:pPr marL="57150" eaLnBrk="1" hangingPunct="1">
              <a:lnSpc>
                <a:spcPct val="60000"/>
              </a:lnSpc>
            </a:pPr>
            <a:r>
              <a:rPr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ＭＳ ゴシック" pitchFamily="49" charset="-128"/>
              </a:rPr>
              <a:t>今後の</a:t>
            </a: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ＭＳ ゴシック" pitchFamily="49" charset="-128"/>
              </a:rPr>
              <a:t>惑星</a:t>
            </a:r>
            <a:r>
              <a:rPr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ＭＳ ゴシック" pitchFamily="49" charset="-128"/>
              </a:rPr>
              <a:t>観測の計画</a:t>
            </a:r>
            <a:endParaRPr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ＭＳ ゴシック" pitchFamily="49" charset="-128"/>
            </a:endParaRPr>
          </a:p>
        </p:txBody>
      </p:sp>
      <p:pic>
        <p:nvPicPr>
          <p:cNvPr id="44" name="Picture 2" descr="C:\RESEARCH-J10\【重要】学会・申請・論文関係【重要】\2013年\2013年05月02日 春AGU（吉川先生用）\obs_plan_20130321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89561"/>
            <a:ext cx="7776864" cy="4300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正方形/長方形 44"/>
          <p:cNvSpPr/>
          <p:nvPr/>
        </p:nvSpPr>
        <p:spPr>
          <a:xfrm>
            <a:off x="3491880" y="1761569"/>
            <a:ext cx="144016" cy="3312368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ja-JP" altLang="en-US" sz="180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4716016" y="1761569"/>
            <a:ext cx="144016" cy="3312368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ja-JP" altLang="en-US" sz="180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496053" y="6144765"/>
            <a:ext cx="2149629" cy="523220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ハッブル宇宙望遠鏡と木星磁気圏共同観測</a:t>
            </a:r>
            <a:endParaRPr lang="ja-JP" altLang="en-US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860032" y="6167045"/>
            <a:ext cx="2808312" cy="523220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チャンドラ衛星、</a:t>
            </a:r>
            <a:r>
              <a:rPr lang="ja-JP" altLang="en-US" sz="1400" b="1" dirty="0" err="1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すざく</a:t>
            </a:r>
            <a:r>
              <a:rPr lang="ja-JP" altLang="en-US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衛星との木星磁気圏を共同観測</a:t>
            </a:r>
            <a:endParaRPr lang="ja-JP" altLang="en-US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49" name="直線矢印コネクタ 48"/>
          <p:cNvCxnSpPr>
            <a:stCxn id="48" idx="0"/>
            <a:endCxn id="46" idx="2"/>
          </p:cNvCxnSpPr>
          <p:nvPr/>
        </p:nvCxnSpPr>
        <p:spPr>
          <a:xfrm flipH="1" flipV="1">
            <a:off x="4788024" y="5073937"/>
            <a:ext cx="1476164" cy="109310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>
            <a:stCxn id="47" idx="0"/>
            <a:endCxn id="45" idx="2"/>
          </p:cNvCxnSpPr>
          <p:nvPr/>
        </p:nvCxnSpPr>
        <p:spPr>
          <a:xfrm flipV="1">
            <a:off x="1570868" y="5073937"/>
            <a:ext cx="1993020" cy="107082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 bwMode="auto">
          <a:xfrm>
            <a:off x="2028172" y="1647964"/>
            <a:ext cx="0" cy="3444079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テキスト ボックス 6"/>
          <p:cNvSpPr txBox="1"/>
          <p:nvPr/>
        </p:nvSpPr>
        <p:spPr>
          <a:xfrm>
            <a:off x="845421" y="1278632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2013.9.14</a:t>
            </a:r>
            <a:r>
              <a:rPr kumimoji="1" lang="ja-JP" altLang="en-US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打ち上げ</a:t>
            </a:r>
            <a:endParaRPr kumimoji="1" lang="ja-JP" altLang="en-US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左右矢印 7"/>
          <p:cNvSpPr/>
          <p:nvPr/>
        </p:nvSpPr>
        <p:spPr bwMode="auto">
          <a:xfrm>
            <a:off x="2627784" y="1444714"/>
            <a:ext cx="4104456" cy="255513"/>
          </a:xfrm>
          <a:prstGeom prst="left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131840" y="1196752"/>
            <a:ext cx="33123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定常観測（最低１年）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1" name="直線矢印コネクタ 10"/>
          <p:cNvCxnSpPr/>
          <p:nvPr/>
        </p:nvCxnSpPr>
        <p:spPr bwMode="auto">
          <a:xfrm flipH="1">
            <a:off x="6732240" y="1572470"/>
            <a:ext cx="1584176" cy="0"/>
          </a:xfrm>
          <a:prstGeom prst="straightConnector1">
            <a:avLst/>
          </a:prstGeom>
          <a:solidFill>
            <a:schemeClr val="accent1"/>
          </a:solidFill>
          <a:ln w="73025" cap="flat" cmpd="sng" algn="ctr">
            <a:solidFill>
              <a:schemeClr val="tx1"/>
            </a:solidFill>
            <a:prstDash val="dash"/>
            <a:round/>
            <a:headEnd type="arrow" w="med" len="med"/>
            <a:tailEnd type="none"/>
          </a:ln>
          <a:effectLst/>
        </p:spPr>
      </p:cxnSp>
      <p:sp>
        <p:nvSpPr>
          <p:cNvPr id="12" name="正方形/長方形 11"/>
          <p:cNvSpPr/>
          <p:nvPr/>
        </p:nvSpPr>
        <p:spPr bwMode="auto">
          <a:xfrm>
            <a:off x="2051720" y="1779675"/>
            <a:ext cx="593962" cy="3312368"/>
          </a:xfrm>
          <a:prstGeom prst="rect">
            <a:avLst/>
          </a:prstGeom>
          <a:solidFill>
            <a:srgbClr val="808080">
              <a:alpha val="5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932920" y="1815024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初期動作確認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2" name="直線コネクタ 61"/>
          <p:cNvCxnSpPr/>
          <p:nvPr/>
        </p:nvCxnSpPr>
        <p:spPr bwMode="auto">
          <a:xfrm>
            <a:off x="1187624" y="908720"/>
            <a:ext cx="690029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7878DE">
                <a:alpha val="50196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21" name="Picture 2" descr="C:\Go\EXCEED\logo\Phamflet-through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8" y="85576"/>
            <a:ext cx="1039168" cy="1039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 bwMode="auto">
          <a:xfrm>
            <a:off x="551568" y="1942598"/>
            <a:ext cx="420032" cy="2998569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77788" y="1942598"/>
            <a:ext cx="6115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太陽離</a:t>
            </a:r>
            <a:endParaRPr kumimoji="1" lang="en-US" altLang="ja-JP" dirty="0" smtClean="0"/>
          </a:p>
          <a:p>
            <a:r>
              <a:rPr lang="ja-JP" altLang="en-US" dirty="0" smtClean="0"/>
              <a:t>角</a:t>
            </a:r>
            <a:endParaRPr lang="en-US" altLang="ja-JP" dirty="0" smtClean="0"/>
          </a:p>
          <a:p>
            <a:endParaRPr kumimoji="1" lang="en-US" altLang="ja-JP" dirty="0"/>
          </a:p>
          <a:p>
            <a:endParaRPr lang="en-US" altLang="ja-JP" dirty="0" smtClean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000775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34964</TotalTime>
  <Words>77</Words>
  <Application>Microsoft Office PowerPoint</Application>
  <PresentationFormat>画面に合わせる (4:3)</PresentationFormat>
  <Paragraphs>18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4" baseType="lpstr">
      <vt:lpstr>標準デザイン</vt:lpstr>
      <vt:lpstr>デザインの設定</vt:lpstr>
      <vt:lpstr>Sprint-A(Hisaki)の打ち上げとEXCEEDの観測</vt:lpstr>
      <vt:lpstr>今後の惑星観測の計画</vt:lpstr>
    </vt:vector>
  </TitlesOfParts>
  <Company>University of Tokyo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MOP2013</dc:title>
  <dc:creator>Go Murakami</dc:creator>
  <cp:lastModifiedBy>yoshikawa</cp:lastModifiedBy>
  <cp:revision>807</cp:revision>
  <dcterms:created xsi:type="dcterms:W3CDTF">2007-09-13T09:18:38Z</dcterms:created>
  <dcterms:modified xsi:type="dcterms:W3CDTF">2013-09-22T11:13:04Z</dcterms:modified>
</cp:coreProperties>
</file>